
<file path=[Content_Types].xml><?xml version="1.0" encoding="utf-8"?>
<Types xmlns="http://schemas.openxmlformats.org/package/2006/content-types">
  <Default Extension="jpeg" ContentType="image/jpeg"/>
  <Default Extension="png" ContentType="image/png"/>
  <Default Extension="tiff" ContentType="image/tif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5"/>
  </p:notesMasterIdLst>
  <p:sldIdLst>
    <p:sldId id="256" r:id="rId3"/>
    <p:sldId id="257" r:id="rId4"/>
    <p:sldId id="259" r:id="rId6"/>
    <p:sldId id="258" r:id="rId7"/>
    <p:sldId id="262" r:id="rId8"/>
    <p:sldId id="263" r:id="rId9"/>
    <p:sldId id="269" r:id="rId10"/>
    <p:sldId id="266" r:id="rId11"/>
    <p:sldId id="267" r:id="rId12"/>
    <p:sldId id="260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54"/>
    <p:restoredTop sz="94643"/>
  </p:normalViewPr>
  <p:slideViewPr>
    <p:cSldViewPr snapToGrid="0" snapToObjects="1">
      <p:cViewPr>
        <p:scale>
          <a:sx n="109" d="100"/>
          <a:sy n="109" d="100"/>
        </p:scale>
        <p:origin x="-968" y="-5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6" Type="http://schemas.openxmlformats.org/officeDocument/2006/relationships/tableStyles" Target="tableStyles.xml"/><Relationship Id="rId15" Type="http://schemas.openxmlformats.org/officeDocument/2006/relationships/viewProps" Target="viewProps.xml"/><Relationship Id="rId14" Type="http://schemas.openxmlformats.org/officeDocument/2006/relationships/presProps" Target="presProps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1D7877-D81C-5844-9A21-FDB11CB38414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2D17D6-3722-854B-B78D-5F09281E9BC6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2D17D6-3722-854B-B78D-5F09281E9BC6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21054D-4FBA-1645-9C02-11E97633572D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2DE613-4AAB-C846-973A-C1A4C4AB4FEE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21054D-4FBA-1645-9C02-11E97633572D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2DE613-4AAB-C846-973A-C1A4C4AB4FEE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21054D-4FBA-1645-9C02-11E97633572D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2DE613-4AAB-C846-973A-C1A4C4AB4FEE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21054D-4FBA-1645-9C02-11E97633572D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2DE613-4AAB-C846-973A-C1A4C4AB4FEE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21054D-4FBA-1645-9C02-11E97633572D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2DE613-4AAB-C846-973A-C1A4C4AB4FEE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21054D-4FBA-1645-9C02-11E97633572D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2DE613-4AAB-C846-973A-C1A4C4AB4FEE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21054D-4FBA-1645-9C02-11E97633572D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2DE613-4AAB-C846-973A-C1A4C4AB4FEE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21054D-4FBA-1645-9C02-11E97633572D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2DE613-4AAB-C846-973A-C1A4C4AB4FEE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21054D-4FBA-1645-9C02-11E97633572D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2DE613-4AAB-C846-973A-C1A4C4AB4FEE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21054D-4FBA-1645-9C02-11E97633572D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2DE613-4AAB-C846-973A-C1A4C4AB4FEE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21054D-4FBA-1645-9C02-11E97633572D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2DE613-4AAB-C846-973A-C1A4C4AB4FEE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21054D-4FBA-1645-9C02-11E97633572D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2DE613-4AAB-C846-973A-C1A4C4AB4FEE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.tiff"/><Relationship Id="rId1" Type="http://schemas.openxmlformats.org/officeDocument/2006/relationships/hyperlink" Target="https://flowingdata.com/2016/06/28/distributions-of-annual-income/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jpeg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/>
              <a:t>凌空经济（标题）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zh-CN" altLang="en-US" sz="3600" dirty="0" smtClean="0"/>
              <a:t>副标题</a:t>
            </a:r>
            <a:endParaRPr lang="en-US" sz="3600" dirty="0"/>
          </a:p>
        </p:txBody>
      </p:sp>
      <p:sp>
        <p:nvSpPr>
          <p:cNvPr id="4" name="TextBox 3"/>
          <p:cNvSpPr txBox="1"/>
          <p:nvPr/>
        </p:nvSpPr>
        <p:spPr>
          <a:xfrm>
            <a:off x="2934929" y="4429919"/>
            <a:ext cx="7433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导语：</a:t>
            </a:r>
            <a:r>
              <a:rPr lang="en-US" altLang="zh-CN" dirty="0" err="1" smtClean="0"/>
              <a:t>xxxxxxxxxxxxxxxxxxxxxxxxxxxxxxxxxxxxxxxxxxxxxxx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0058400" y="250723"/>
            <a:ext cx="1769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Dt</a:t>
            </a:r>
            <a:r>
              <a:rPr lang="zh-CN" altLang="en-US" dirty="0" smtClean="0"/>
              <a:t>财经</a:t>
            </a:r>
            <a:r>
              <a:rPr lang="en-US" altLang="zh-CN" dirty="0" smtClean="0"/>
              <a:t>LOGO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监制：</a:t>
            </a:r>
            <a:r>
              <a:rPr lang="en-US" altLang="zh-CN" dirty="0" smtClean="0"/>
              <a:t>xxx</a:t>
            </a:r>
            <a:r>
              <a:rPr lang="zh-CN" altLang="en-US" dirty="0" smtClean="0"/>
              <a:t>                                         数据合作方：</a:t>
            </a:r>
            <a:endParaRPr lang="en-US" altLang="zh-CN" dirty="0" smtClean="0"/>
          </a:p>
          <a:p>
            <a:r>
              <a:rPr lang="zh-CN" altLang="en-US" dirty="0" smtClean="0"/>
              <a:t>策划</a:t>
            </a:r>
            <a:r>
              <a:rPr lang="en-US" altLang="zh-CN" dirty="0" smtClean="0"/>
              <a:t>/</a:t>
            </a:r>
            <a:r>
              <a:rPr lang="zh-CN" altLang="en-US" dirty="0" smtClean="0"/>
              <a:t>编辑：</a:t>
            </a:r>
            <a:r>
              <a:rPr lang="en-US" altLang="zh-CN" dirty="0" smtClean="0"/>
              <a:t>xxx</a:t>
            </a:r>
            <a:r>
              <a:rPr lang="zh-CN" altLang="en-US" dirty="0" smtClean="0"/>
              <a:t> </a:t>
            </a:r>
            <a:r>
              <a:rPr lang="en-US" altLang="zh-CN" dirty="0" smtClean="0"/>
              <a:t>xxx</a:t>
            </a:r>
            <a:r>
              <a:rPr lang="zh-CN" altLang="en-US" dirty="0" smtClean="0"/>
              <a:t>                        版权声明</a:t>
            </a:r>
            <a:endParaRPr lang="en-US" altLang="zh-CN" dirty="0" smtClean="0"/>
          </a:p>
          <a:p>
            <a:r>
              <a:rPr lang="zh-CN" altLang="en-US" dirty="0" smtClean="0"/>
              <a:t>设计：</a:t>
            </a:r>
            <a:r>
              <a:rPr lang="en-US" altLang="zh-CN" dirty="0" smtClean="0"/>
              <a:t>xxx</a:t>
            </a:r>
            <a:r>
              <a:rPr lang="zh-CN" altLang="en-US" dirty="0" smtClean="0"/>
              <a:t> </a:t>
            </a:r>
            <a:r>
              <a:rPr lang="en-US" altLang="zh-CN" dirty="0" smtClean="0"/>
              <a:t>xxx</a:t>
            </a:r>
            <a:endParaRPr lang="en-US" altLang="zh-CN" dirty="0" smtClean="0"/>
          </a:p>
          <a:p>
            <a:r>
              <a:rPr lang="zh-CN" altLang="en-US" dirty="0" smtClean="0"/>
              <a:t>开发：</a:t>
            </a:r>
            <a:r>
              <a:rPr lang="en-US" altLang="zh-CN" dirty="0" smtClean="0"/>
              <a:t>xxx</a:t>
            </a:r>
            <a:endParaRPr lang="en-US" altLang="zh-CN" dirty="0" smtClean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981882" y="5158684"/>
            <a:ext cx="7722973" cy="93850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000896" y="558652"/>
            <a:ext cx="7722973" cy="93850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340" y="360851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200" dirty="0" smtClean="0"/>
              <a:t>Part1.</a:t>
            </a:r>
            <a:r>
              <a:rPr lang="zh-CN" altLang="en-US" sz="3200" dirty="0" smtClean="0"/>
              <a:t>开头文字进入正文，提到吞吐量</a:t>
            </a:r>
            <a:endParaRPr lang="en-US" sz="3200" dirty="0"/>
          </a:p>
        </p:txBody>
      </p:sp>
      <p:sp>
        <p:nvSpPr>
          <p:cNvPr id="6" name="TextBox 5"/>
          <p:cNvSpPr txBox="1"/>
          <p:nvPr/>
        </p:nvSpPr>
        <p:spPr>
          <a:xfrm>
            <a:off x="1059070" y="5349487"/>
            <a:ext cx="5970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文字提炼对吞吐量可视化的数据解释，以及过渡承接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1000895" y="1884215"/>
            <a:ext cx="10515600" cy="4351338"/>
          </a:xfrm>
        </p:spPr>
        <p:txBody>
          <a:bodyPr/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altLang="zh-CN" sz="1600" dirty="0" smtClean="0"/>
          </a:p>
          <a:p>
            <a:r>
              <a:rPr lang="zh-CN" altLang="en-US" sz="1600" dirty="0" smtClean="0"/>
              <a:t>十年吞吐量的可视化</a:t>
            </a:r>
            <a:r>
              <a:rPr lang="zh-CN" altLang="en-US" sz="1600" dirty="0" smtClean="0"/>
              <a:t>，</a:t>
            </a:r>
            <a:r>
              <a:rPr lang="zh-CN" altLang="en-US" sz="1600" dirty="0" smtClean="0"/>
              <a:t>每个点代表一个机场，鼠标滑动可体现城市机场名称，</a:t>
            </a:r>
            <a:r>
              <a:rPr lang="zh-CN" altLang="en-US" sz="1600" smtClean="0"/>
              <a:t>头部机场最好标注出来；</a:t>
            </a:r>
            <a:r>
              <a:rPr lang="zh-CN" altLang="en-US" sz="1600" smtClean="0"/>
              <a:t>用</a:t>
            </a:r>
            <a:r>
              <a:rPr lang="zh-CN" altLang="en-US" sz="1600" dirty="0" smtClean="0"/>
              <a:t>点的颜色代表区域分类（华北、华南等等）；设置</a:t>
            </a:r>
            <a:r>
              <a:rPr lang="en-US" altLang="zh-CN" sz="1600" dirty="0" smtClean="0"/>
              <a:t>2008</a:t>
            </a:r>
            <a:r>
              <a:rPr lang="zh-CN" altLang="en-US" sz="1600" dirty="0" smtClean="0"/>
              <a:t>、</a:t>
            </a:r>
            <a:r>
              <a:rPr lang="en-US" altLang="zh-CN" sz="1600" dirty="0" smtClean="0"/>
              <a:t>2013</a:t>
            </a:r>
            <a:r>
              <a:rPr lang="zh-CN" altLang="en-US" sz="1600" dirty="0" smtClean="0"/>
              <a:t>、</a:t>
            </a:r>
            <a:r>
              <a:rPr lang="en-US" altLang="zh-CN" sz="1600" dirty="0" smtClean="0"/>
              <a:t>2018</a:t>
            </a:r>
            <a:r>
              <a:rPr lang="zh-CN" altLang="en-US" sz="1600" dirty="0" smtClean="0"/>
              <a:t>三个按钮切换展示吞吐量的</a:t>
            </a:r>
            <a:r>
              <a:rPr lang="zh-CN" altLang="en-US" sz="1600" dirty="0" smtClean="0"/>
              <a:t>变化</a:t>
            </a:r>
            <a:r>
              <a:rPr lang="en-US" altLang="zh-CN" sz="1600" dirty="0" smtClean="0"/>
              <a:t>,</a:t>
            </a:r>
            <a:endParaRPr lang="en-US" sz="1600" dirty="0"/>
          </a:p>
          <a:p>
            <a:r>
              <a:rPr lang="en-US" sz="1600" dirty="0">
                <a:hlinkClick r:id="rId1"/>
              </a:rPr>
              <a:t>https://flowingdata.com/2016/06/28/distributions-of-annual-income/</a:t>
            </a:r>
            <a:endParaRPr lang="en-US" sz="1600" dirty="0"/>
          </a:p>
        </p:txBody>
      </p:sp>
      <p:pic>
        <p:nvPicPr>
          <p:cNvPr id="4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4300" y="1402080"/>
            <a:ext cx="3151505" cy="28524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93700"/>
            <a:ext cx="10515600" cy="1325563"/>
          </a:xfrm>
        </p:spPr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84215"/>
            <a:ext cx="10515600" cy="4351338"/>
          </a:xfrm>
        </p:spPr>
        <p:txBody>
          <a:bodyPr/>
          <a:lstStyle/>
          <a:p>
            <a:r>
              <a:rPr lang="zh-CN" altLang="en-US" dirty="0" smtClean="0"/>
              <a:t>全国机场中心度展现在地图上（颜色深浅区分）</a:t>
            </a:r>
            <a:endParaRPr lang="zh-CN" altLang="en-US" dirty="0" smtClean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TOP30</a:t>
            </a:r>
            <a:r>
              <a:rPr lang="zh-CN" altLang="en-US" dirty="0"/>
              <a:t>中心度机场的区域分布</a:t>
            </a:r>
            <a:endParaRPr lang="zh-CN" altLang="en-US" dirty="0"/>
          </a:p>
          <a:p>
            <a:r>
              <a:rPr lang="zh-CN" altLang="en-US" dirty="0"/>
              <a:t>鼠标滚动在地图上筛选出中心度</a:t>
            </a:r>
            <a:r>
              <a:rPr lang="en-US" altLang="zh-CN" dirty="0"/>
              <a:t>top30</a:t>
            </a:r>
            <a:r>
              <a:rPr lang="zh-CN" altLang="en-US" dirty="0"/>
              <a:t>的机场，出现区域边界，标注城市名。</a:t>
            </a:r>
            <a:endParaRPr lang="zh-CN" altLang="en-US" dirty="0"/>
          </a:p>
          <a:p>
            <a:r>
              <a:rPr lang="zh-CN" altLang="en-US" dirty="0"/>
              <a:t>滚动出现城市排名的表格</a:t>
            </a:r>
            <a:endParaRPr lang="zh-CN" altLang="en-US" dirty="0"/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5" name="Rectangle 4"/>
          <p:cNvSpPr/>
          <p:nvPr/>
        </p:nvSpPr>
        <p:spPr>
          <a:xfrm>
            <a:off x="838200" y="517525"/>
            <a:ext cx="7722973" cy="93850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/>
          <p:cNvSpPr txBox="1"/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dirty="0" smtClean="0"/>
              <a:t>Part2.</a:t>
            </a:r>
            <a:r>
              <a:rPr lang="zh-CN" altLang="en-US" sz="2800" dirty="0" smtClean="0"/>
              <a:t>文字引入航线和中心度</a:t>
            </a:r>
            <a:endParaRPr lang="en-US" sz="2800" dirty="0"/>
          </a:p>
        </p:txBody>
      </p:sp>
      <p:sp>
        <p:nvSpPr>
          <p:cNvPr id="7" name="Rectangle 6"/>
          <p:cNvSpPr/>
          <p:nvPr/>
        </p:nvSpPr>
        <p:spPr>
          <a:xfrm>
            <a:off x="838199" y="2768573"/>
            <a:ext cx="7722973" cy="93850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文字部分：</a:t>
            </a:r>
            <a:r>
              <a:rPr lang="en-US" altLang="zh-CN" dirty="0" smtClean="0"/>
              <a:t>xxxxxxxxxxxxxxxxxxxxxxxxxxxxxxxxxxxxxxxxxxxxxxxxxxxxxxxxxxxxxxxx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58652"/>
            <a:ext cx="10515600" cy="1325563"/>
          </a:xfrm>
        </p:spPr>
        <p:txBody>
          <a:bodyPr>
            <a:normAutofit/>
          </a:bodyPr>
          <a:lstStyle/>
          <a:p>
            <a:r>
              <a:rPr lang="zh-CN" altLang="en-US" sz="2800" dirty="0" smtClean="0"/>
              <a:t>区域最强机场的辐射范围</a:t>
            </a:r>
            <a:br>
              <a:rPr lang="en-US" altLang="zh-CN" sz="2800" dirty="0"/>
            </a:b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82750"/>
            <a:ext cx="10515600" cy="4351338"/>
          </a:xfrm>
        </p:spPr>
        <p:txBody>
          <a:bodyPr/>
          <a:lstStyle/>
          <a:p>
            <a:r>
              <a:rPr lang="zh-CN" altLang="en-US" sz="2400" dirty="0" smtClean="0"/>
              <a:t>华北：地图展现北京首都机场和</a:t>
            </a:r>
            <a:r>
              <a:rPr lang="en-US" altLang="zh-CN" sz="2400" dirty="0" smtClean="0"/>
              <a:t>ta</a:t>
            </a:r>
            <a:r>
              <a:rPr lang="zh-CN" altLang="en-US" sz="2400" dirty="0" smtClean="0"/>
              <a:t>联系最紧密的</a:t>
            </a:r>
            <a:r>
              <a:rPr lang="en-US" altLang="zh-CN" sz="2400" dirty="0" smtClean="0"/>
              <a:t>top10</a:t>
            </a:r>
            <a:r>
              <a:rPr lang="zh-CN" altLang="en-US" sz="2400" dirty="0" smtClean="0"/>
              <a:t>机场航线</a:t>
            </a:r>
            <a:endParaRPr lang="zh-CN" altLang="en-US" sz="2400" dirty="0" smtClean="0"/>
          </a:p>
          <a:p>
            <a:r>
              <a:rPr lang="zh-CN" altLang="en-US" sz="2400" dirty="0" smtClean="0"/>
              <a:t>华北区域的边界线展现出来，标注城市名；</a:t>
            </a:r>
            <a:endParaRPr lang="en-US" altLang="zh-CN" sz="2400" dirty="0" smtClean="0"/>
          </a:p>
          <a:p>
            <a:endParaRPr lang="en-US" dirty="0"/>
          </a:p>
        </p:txBody>
      </p:sp>
      <p:pic>
        <p:nvPicPr>
          <p:cNvPr id="1026" name="Picture 2" descr="https://gss3.bdstatic.com/7Po3dSag_xI4khGkpoWK1HF6hhy/baike/c0%3Dbaike80%2C5%2C5%2C80%2C26/sign=2f0d67e9e124b899ca31716a0f6f76f0/9a504fc2d5628535e2e89fc898ef76c6a6ef63ca.jp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700" y="2940645"/>
            <a:ext cx="5067300" cy="3343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8462" y="3069432"/>
            <a:ext cx="3952875" cy="296465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869831" y="5919493"/>
            <a:ext cx="7722973" cy="93850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文字部分：</a:t>
            </a:r>
            <a:r>
              <a:rPr lang="en-US" altLang="zh-CN" dirty="0" smtClean="0"/>
              <a:t>xxxxxxxxxxxxxxxxxxxxxxxxxxxxxxxxxxxxxxxxxxxxxxxxxxxxxxxxxxxxxxxx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58652"/>
            <a:ext cx="10515600" cy="1325563"/>
          </a:xfrm>
        </p:spPr>
        <p:txBody>
          <a:bodyPr>
            <a:normAutofit/>
          </a:bodyPr>
          <a:lstStyle/>
          <a:p>
            <a:r>
              <a:rPr lang="zh-CN" altLang="en-US" sz="2800" dirty="0" smtClean="0">
                <a:sym typeface="+mn-ea"/>
              </a:rPr>
              <a:t>区域最强机场的辐射范围</a:t>
            </a:r>
            <a:br>
              <a:rPr lang="en-US" altLang="zh-CN" sz="2800" dirty="0"/>
            </a:b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82750"/>
            <a:ext cx="10515600" cy="4351338"/>
          </a:xfrm>
        </p:spPr>
        <p:txBody>
          <a:bodyPr/>
          <a:lstStyle/>
          <a:p>
            <a:r>
              <a:rPr lang="zh-CN" altLang="en-US" sz="2400" dirty="0" smtClean="0"/>
              <a:t>西北：地图展现西安咸阳机场</a:t>
            </a:r>
            <a:r>
              <a:rPr lang="zh-CN" altLang="en-US" sz="2400" dirty="0" smtClean="0">
                <a:sym typeface="+mn-ea"/>
              </a:rPr>
              <a:t>和</a:t>
            </a:r>
            <a:r>
              <a:rPr lang="en-US" altLang="zh-CN" sz="2400" dirty="0" smtClean="0">
                <a:sym typeface="+mn-ea"/>
              </a:rPr>
              <a:t>ta</a:t>
            </a:r>
            <a:r>
              <a:rPr lang="zh-CN" altLang="en-US" sz="2400" dirty="0" smtClean="0">
                <a:sym typeface="+mn-ea"/>
              </a:rPr>
              <a:t>联系最紧密的</a:t>
            </a:r>
            <a:r>
              <a:rPr lang="en-US" altLang="zh-CN" sz="2400" dirty="0" smtClean="0">
                <a:sym typeface="+mn-ea"/>
              </a:rPr>
              <a:t>top10</a:t>
            </a:r>
            <a:r>
              <a:rPr lang="zh-CN" altLang="en-US" sz="2400" dirty="0" smtClean="0">
                <a:sym typeface="+mn-ea"/>
              </a:rPr>
              <a:t>机场航线</a:t>
            </a:r>
            <a:endParaRPr lang="zh-CN" altLang="en-US" sz="2400" dirty="0" smtClean="0"/>
          </a:p>
          <a:p>
            <a:r>
              <a:rPr lang="zh-CN" altLang="en-US" sz="2400" dirty="0" smtClean="0"/>
              <a:t>西北区域</a:t>
            </a:r>
            <a:r>
              <a:rPr lang="zh-CN" altLang="en-US" sz="2400" dirty="0" smtClean="0">
                <a:sym typeface="+mn-ea"/>
              </a:rPr>
              <a:t>区域的边界线展现出来，标注城市名</a:t>
            </a:r>
            <a:r>
              <a:rPr lang="zh-CN" altLang="en-US" sz="2400" dirty="0" smtClean="0"/>
              <a:t>；（本条应用于以下关于区域机场地图的所有场景</a:t>
            </a:r>
            <a:r>
              <a:rPr lang="en-US" altLang="zh-CN" sz="2400" dirty="0" smtClean="0"/>
              <a:t>)</a:t>
            </a:r>
            <a:endParaRPr lang="en-US" altLang="zh-CN" sz="2400" dirty="0" smtClean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54179" y="3008313"/>
            <a:ext cx="4291013" cy="321826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838200" y="5757319"/>
            <a:ext cx="7722973" cy="93850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文字部分：</a:t>
            </a:r>
            <a:r>
              <a:rPr lang="en-US" altLang="zh-CN" dirty="0" smtClean="0"/>
              <a:t>xxxxxxxxxxxxxxxxxxxxxxxxxxxxxxxxxxxxxxxxxxxxxxxxxxxxxxxxxxxxxxxx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58652"/>
            <a:ext cx="10515600" cy="1325563"/>
          </a:xfrm>
        </p:spPr>
        <p:txBody>
          <a:bodyPr>
            <a:normAutofit/>
          </a:bodyPr>
          <a:lstStyle/>
          <a:p>
            <a:r>
              <a:rPr lang="zh-CN" altLang="en-US" sz="2800" dirty="0" smtClean="0">
                <a:sym typeface="+mn-ea"/>
              </a:rPr>
              <a:t>区域最强机场的辐射范围</a:t>
            </a:r>
            <a:br>
              <a:rPr lang="en-US" altLang="zh-CN" sz="2800" dirty="0"/>
            </a:b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82750"/>
            <a:ext cx="10515600" cy="4351338"/>
          </a:xfrm>
        </p:spPr>
        <p:txBody>
          <a:bodyPr/>
          <a:lstStyle/>
          <a:p>
            <a:r>
              <a:rPr lang="zh-CN" altLang="en-US" sz="2400" dirty="0" smtClean="0"/>
              <a:t>东北：地图展现哈尔滨机场</a:t>
            </a:r>
            <a:r>
              <a:rPr lang="zh-CN" altLang="en-US" sz="2400" dirty="0" smtClean="0">
                <a:sym typeface="+mn-ea"/>
              </a:rPr>
              <a:t>和</a:t>
            </a:r>
            <a:r>
              <a:rPr lang="en-US" altLang="zh-CN" sz="2400" dirty="0" smtClean="0">
                <a:sym typeface="+mn-ea"/>
              </a:rPr>
              <a:t>ta</a:t>
            </a:r>
            <a:r>
              <a:rPr lang="zh-CN" altLang="en-US" sz="2400" dirty="0" smtClean="0">
                <a:sym typeface="+mn-ea"/>
              </a:rPr>
              <a:t>联系最紧密的</a:t>
            </a:r>
            <a:r>
              <a:rPr lang="en-US" altLang="zh-CN" sz="2400" dirty="0" smtClean="0">
                <a:sym typeface="+mn-ea"/>
              </a:rPr>
              <a:t>top10</a:t>
            </a:r>
            <a:r>
              <a:rPr lang="zh-CN" altLang="en-US" sz="2400" dirty="0" smtClean="0">
                <a:sym typeface="+mn-ea"/>
              </a:rPr>
              <a:t>机场航线</a:t>
            </a:r>
            <a:endParaRPr lang="zh-CN" altLang="en-US" sz="2400" dirty="0" smtClean="0"/>
          </a:p>
          <a:p>
            <a:endParaRPr lang="en-US" altLang="zh-CN" sz="2400" dirty="0" smtClean="0"/>
          </a:p>
          <a:p>
            <a:endParaRPr lang="en-US" altLang="zh-CN" sz="2400" dirty="0" smtClean="0"/>
          </a:p>
          <a:p>
            <a:r>
              <a:rPr lang="zh-CN" altLang="en-US" sz="2400" dirty="0" smtClean="0"/>
              <a:t>华东：地图展现上海浦东机场</a:t>
            </a:r>
            <a:r>
              <a:rPr lang="zh-CN" altLang="en-US" sz="2400" dirty="0" smtClean="0">
                <a:sym typeface="+mn-ea"/>
              </a:rPr>
              <a:t>和</a:t>
            </a:r>
            <a:r>
              <a:rPr lang="en-US" altLang="zh-CN" sz="2400" dirty="0" smtClean="0">
                <a:sym typeface="+mn-ea"/>
              </a:rPr>
              <a:t>ta</a:t>
            </a:r>
            <a:r>
              <a:rPr lang="zh-CN" altLang="en-US" sz="2400" dirty="0" smtClean="0">
                <a:sym typeface="+mn-ea"/>
              </a:rPr>
              <a:t>联系最紧密的</a:t>
            </a:r>
            <a:r>
              <a:rPr lang="en-US" altLang="zh-CN" sz="2400" dirty="0" smtClean="0">
                <a:sym typeface="+mn-ea"/>
              </a:rPr>
              <a:t>top10</a:t>
            </a:r>
            <a:r>
              <a:rPr lang="zh-CN" altLang="en-US" sz="2400" dirty="0" smtClean="0">
                <a:sym typeface="+mn-ea"/>
              </a:rPr>
              <a:t>机场航线</a:t>
            </a:r>
            <a:endParaRPr lang="zh-CN" altLang="en-US" sz="2400" dirty="0" smtClean="0"/>
          </a:p>
          <a:p>
            <a:endParaRPr lang="en-US" altLang="zh-CN" sz="2400" dirty="0"/>
          </a:p>
          <a:p>
            <a:endParaRPr lang="en-US" altLang="zh-CN" sz="2400" dirty="0"/>
          </a:p>
          <a:p>
            <a:r>
              <a:rPr lang="zh-CN" altLang="en-US" sz="2400" dirty="0" smtClean="0"/>
              <a:t>中部：地图展现长沙机场</a:t>
            </a:r>
            <a:r>
              <a:rPr lang="zh-CN" altLang="en-US" sz="2400" dirty="0" smtClean="0">
                <a:sym typeface="+mn-ea"/>
              </a:rPr>
              <a:t>和</a:t>
            </a:r>
            <a:r>
              <a:rPr lang="en-US" altLang="zh-CN" sz="2400" dirty="0" smtClean="0">
                <a:sym typeface="+mn-ea"/>
              </a:rPr>
              <a:t>ta</a:t>
            </a:r>
            <a:r>
              <a:rPr lang="zh-CN" altLang="en-US" sz="2400" dirty="0" smtClean="0">
                <a:sym typeface="+mn-ea"/>
              </a:rPr>
              <a:t>联系最紧密的</a:t>
            </a:r>
            <a:r>
              <a:rPr lang="en-US" altLang="zh-CN" sz="2400" dirty="0" smtClean="0">
                <a:sym typeface="+mn-ea"/>
              </a:rPr>
              <a:t>top10</a:t>
            </a:r>
            <a:r>
              <a:rPr lang="zh-CN" altLang="en-US" sz="2400" dirty="0" smtClean="0">
                <a:sym typeface="+mn-ea"/>
              </a:rPr>
              <a:t>机场航线</a:t>
            </a:r>
            <a:endParaRPr lang="zh-CN" altLang="en-US" sz="2400" dirty="0" smtClean="0"/>
          </a:p>
          <a:p>
            <a:endParaRPr lang="en-US" altLang="zh-CN" sz="2400" dirty="0"/>
          </a:p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107831" y="2069806"/>
            <a:ext cx="7722973" cy="93850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文字部分：</a:t>
            </a:r>
            <a:r>
              <a:rPr lang="en-US" altLang="zh-CN" dirty="0" smtClean="0"/>
              <a:t>xxxxxxxxxxxxxxxxxxxxxxxxxxxxxxxxxxxxxxxxxxxxxxxxxxxxxxxxxxxxxxxx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107831" y="3489898"/>
            <a:ext cx="7722973" cy="93850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文字部分：</a:t>
            </a:r>
            <a:r>
              <a:rPr lang="en-US" altLang="zh-CN" dirty="0" smtClean="0"/>
              <a:t>xxxxxxxxxxxxxxxxxxxxxxxxxxxxxxxxxxxxxxxxxxxxxxxxxxxxxxxxxxxxxxxx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107831" y="5066762"/>
            <a:ext cx="7722973" cy="93850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文字部分：</a:t>
            </a:r>
            <a:r>
              <a:rPr lang="en-US" altLang="zh-CN" dirty="0" smtClean="0"/>
              <a:t>xxxxxxxxxxxxxxxxxxxxxxxxxxxxxxxxxxxxxxxxxxxxxxxxxxxxxxxxxxxxxxxx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58652"/>
            <a:ext cx="10515600" cy="1325563"/>
          </a:xfrm>
        </p:spPr>
        <p:txBody>
          <a:bodyPr>
            <a:normAutofit/>
          </a:bodyPr>
          <a:lstStyle/>
          <a:p>
            <a:r>
              <a:rPr lang="zh-CN" altLang="en-US" sz="2800" dirty="0" smtClean="0">
                <a:sym typeface="+mn-ea"/>
              </a:rPr>
              <a:t>区域最强机场的辐射范围</a:t>
            </a:r>
            <a:r>
              <a:rPr lang="zh-CN" altLang="en-US" sz="2800" b="1" dirty="0"/>
              <a:t>）</a:t>
            </a:r>
            <a:br>
              <a:rPr lang="en-US" altLang="zh-CN" sz="2800" dirty="0"/>
            </a:b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82750"/>
            <a:ext cx="10515600" cy="4351338"/>
          </a:xfrm>
        </p:spPr>
        <p:txBody>
          <a:bodyPr/>
          <a:lstStyle/>
          <a:p>
            <a:r>
              <a:rPr lang="zh-CN" altLang="en-US" sz="2400" dirty="0" smtClean="0"/>
              <a:t>西南：地图展现成都双流机场</a:t>
            </a:r>
            <a:r>
              <a:rPr lang="zh-CN" altLang="en-US" sz="2400" dirty="0" smtClean="0">
                <a:sym typeface="+mn-ea"/>
              </a:rPr>
              <a:t>和</a:t>
            </a:r>
            <a:r>
              <a:rPr lang="en-US" altLang="zh-CN" sz="2400" dirty="0" smtClean="0">
                <a:sym typeface="+mn-ea"/>
              </a:rPr>
              <a:t>ta</a:t>
            </a:r>
            <a:r>
              <a:rPr lang="zh-CN" altLang="en-US" sz="2400" dirty="0" smtClean="0">
                <a:sym typeface="+mn-ea"/>
              </a:rPr>
              <a:t>联系最紧密的</a:t>
            </a:r>
            <a:r>
              <a:rPr lang="en-US" altLang="zh-CN" sz="2400" dirty="0" smtClean="0">
                <a:sym typeface="+mn-ea"/>
              </a:rPr>
              <a:t>top10</a:t>
            </a:r>
            <a:r>
              <a:rPr lang="zh-CN" altLang="en-US" sz="2400" dirty="0" smtClean="0">
                <a:sym typeface="+mn-ea"/>
              </a:rPr>
              <a:t>机场航线</a:t>
            </a:r>
            <a:endParaRPr lang="zh-CN" altLang="en-US" sz="2400" dirty="0" smtClean="0"/>
          </a:p>
          <a:p>
            <a:endParaRPr lang="en-US" altLang="zh-CN" sz="2400" dirty="0" smtClean="0"/>
          </a:p>
          <a:p>
            <a:endParaRPr lang="en-US" altLang="zh-CN" sz="2400" dirty="0" smtClean="0"/>
          </a:p>
          <a:p>
            <a:r>
              <a:rPr lang="zh-CN" altLang="en-US" sz="2400" dirty="0" smtClean="0"/>
              <a:t>华南：地图展现广州白云机场</a:t>
            </a:r>
            <a:r>
              <a:rPr lang="zh-CN" altLang="en-US" sz="2400" dirty="0" smtClean="0">
                <a:sym typeface="+mn-ea"/>
              </a:rPr>
              <a:t>和</a:t>
            </a:r>
            <a:r>
              <a:rPr lang="en-US" altLang="zh-CN" sz="2400" dirty="0" smtClean="0">
                <a:sym typeface="+mn-ea"/>
              </a:rPr>
              <a:t>ta</a:t>
            </a:r>
            <a:r>
              <a:rPr lang="zh-CN" altLang="en-US" sz="2400" dirty="0" smtClean="0">
                <a:sym typeface="+mn-ea"/>
              </a:rPr>
              <a:t>联系最紧密的</a:t>
            </a:r>
            <a:r>
              <a:rPr lang="en-US" altLang="zh-CN" sz="2400" dirty="0" smtClean="0">
                <a:sym typeface="+mn-ea"/>
              </a:rPr>
              <a:t>top10</a:t>
            </a:r>
            <a:r>
              <a:rPr lang="zh-CN" altLang="en-US" sz="2400" dirty="0" smtClean="0">
                <a:sym typeface="+mn-ea"/>
              </a:rPr>
              <a:t>机场航线</a:t>
            </a:r>
            <a:endParaRPr lang="zh-CN" altLang="en-US" sz="2400" dirty="0" smtClean="0"/>
          </a:p>
          <a:p>
            <a:endParaRPr lang="en-US" altLang="zh-CN" sz="2400" dirty="0"/>
          </a:p>
          <a:p>
            <a:endParaRPr lang="en-US" altLang="zh-CN" sz="2400" dirty="0"/>
          </a:p>
          <a:p>
            <a:endParaRPr lang="zh-CN" altLang="en-US" sz="2400" dirty="0" smtClean="0"/>
          </a:p>
          <a:p>
            <a:endParaRPr lang="en-US" altLang="zh-CN" sz="2400" dirty="0"/>
          </a:p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107831" y="2069806"/>
            <a:ext cx="7722973" cy="93850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文字部分：</a:t>
            </a:r>
            <a:r>
              <a:rPr lang="en-US" altLang="zh-CN" dirty="0" smtClean="0"/>
              <a:t>xxxxxxxxxxxxxxxxxxxxxxxxxxxxxxxxxxxxxxxxxxxxxxxxxxxxxxxxxxxxxxxx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107831" y="3489898"/>
            <a:ext cx="7722973" cy="93850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文字部分：</a:t>
            </a:r>
            <a:r>
              <a:rPr lang="en-US" altLang="zh-CN" dirty="0" smtClean="0"/>
              <a:t>xxxxxxxxxxxxxxxxxxxxxxxxxxxxxxxxxxxxxxxxxxxxxxxxxxxxxxxxxxxxxxxx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93700"/>
            <a:ext cx="10515600" cy="1325563"/>
          </a:xfrm>
        </p:spPr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84214"/>
            <a:ext cx="10515600" cy="4973785"/>
          </a:xfrm>
        </p:spPr>
        <p:txBody>
          <a:bodyPr>
            <a:normAutofit/>
          </a:bodyPr>
          <a:lstStyle/>
          <a:p>
            <a:endParaRPr lang="en-US" altLang="zh-CN" sz="2000" dirty="0" smtClean="0"/>
          </a:p>
          <a:p>
            <a:endParaRPr lang="en-US" altLang="zh-CN" sz="2000" dirty="0"/>
          </a:p>
          <a:p>
            <a:endParaRPr lang="en-US" altLang="zh-CN" sz="2000" dirty="0" smtClean="0"/>
          </a:p>
          <a:p>
            <a:r>
              <a:rPr lang="zh-CN" altLang="en-US" sz="2000" dirty="0" smtClean="0"/>
              <a:t>中心</a:t>
            </a:r>
            <a:r>
              <a:rPr lang="zh-CN" altLang="en-US" sz="2000" dirty="0"/>
              <a:t>度年均增长率最快的</a:t>
            </a:r>
            <a:r>
              <a:rPr lang="en-US" sz="2000" dirty="0"/>
              <a:t>top30</a:t>
            </a:r>
            <a:r>
              <a:rPr lang="zh-CN" altLang="en-US" sz="2000" dirty="0" smtClean="0"/>
              <a:t>机场</a:t>
            </a:r>
            <a:endParaRPr lang="en-US" altLang="zh-CN" sz="2000" dirty="0" smtClean="0"/>
          </a:p>
          <a:p>
            <a:r>
              <a:rPr lang="zh-CN" altLang="en-US" sz="2000" dirty="0" smtClean="0"/>
              <a:t>柱状图（中心度数值</a:t>
            </a:r>
            <a:r>
              <a:rPr lang="en-US" altLang="zh-CN" sz="2000" dirty="0" smtClean="0"/>
              <a:t>+</a:t>
            </a:r>
            <a:r>
              <a:rPr lang="zh-CN" altLang="en-US" sz="2000" dirty="0" smtClean="0"/>
              <a:t>增速</a:t>
            </a:r>
            <a:r>
              <a:rPr lang="zh-CN" altLang="en-US" sz="2000" dirty="0"/>
              <a:t>）</a:t>
            </a:r>
            <a:r>
              <a:rPr lang="en-US" sz="2000" dirty="0" smtClean="0"/>
              <a:t> </a:t>
            </a:r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r>
              <a:rPr lang="zh-CN" altLang="en-US" sz="2000" dirty="0"/>
              <a:t>中心度基数大，但增速仍然明显的</a:t>
            </a:r>
            <a:r>
              <a:rPr lang="en-US" sz="2000" dirty="0"/>
              <a:t>TOP10</a:t>
            </a:r>
            <a:r>
              <a:rPr lang="zh-CN" altLang="en-US" sz="2000" dirty="0" smtClean="0"/>
              <a:t>机场</a:t>
            </a:r>
            <a:endParaRPr lang="en-US" altLang="zh-CN" sz="2000" dirty="0" smtClean="0"/>
          </a:p>
          <a:p>
            <a:r>
              <a:rPr lang="zh-CN" altLang="en-US" sz="2000" dirty="0"/>
              <a:t>柱状</a:t>
            </a:r>
            <a:r>
              <a:rPr lang="zh-CN" altLang="en-US" sz="2000" dirty="0" smtClean="0"/>
              <a:t>图（</a:t>
            </a:r>
            <a:r>
              <a:rPr lang="zh-CN" altLang="en-US" sz="2000" dirty="0"/>
              <a:t>中心度数值</a:t>
            </a:r>
            <a:r>
              <a:rPr lang="en-US" altLang="zh-CN" sz="2000" dirty="0"/>
              <a:t>+</a:t>
            </a:r>
            <a:r>
              <a:rPr lang="zh-CN" altLang="en-US" sz="2000" dirty="0"/>
              <a:t>增速）</a:t>
            </a:r>
            <a:r>
              <a:rPr lang="en-US" sz="2000" dirty="0"/>
              <a:t> </a:t>
            </a:r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5" name="Rectangle 4"/>
          <p:cNvSpPr/>
          <p:nvPr/>
        </p:nvSpPr>
        <p:spPr>
          <a:xfrm>
            <a:off x="838200" y="517525"/>
            <a:ext cx="8938846" cy="93850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/>
          <p:cNvSpPr txBox="1"/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dirty="0" smtClean="0"/>
              <a:t>Part3.</a:t>
            </a:r>
            <a:r>
              <a:rPr lang="zh-CN" altLang="en-US" sz="2800" dirty="0"/>
              <a:t>中心度上升，哪些机场</a:t>
            </a:r>
            <a:r>
              <a:rPr lang="zh-CN" altLang="en-US" sz="2800" dirty="0" smtClean="0"/>
              <a:t>最具潜力打开小城格局？</a:t>
            </a:r>
            <a:endParaRPr lang="en-US" sz="2800" dirty="0"/>
          </a:p>
          <a:p>
            <a:endParaRPr lang="en-US" sz="2800" dirty="0"/>
          </a:p>
        </p:txBody>
      </p:sp>
      <p:sp>
        <p:nvSpPr>
          <p:cNvPr id="7" name="Rectangle 6"/>
          <p:cNvSpPr/>
          <p:nvPr/>
        </p:nvSpPr>
        <p:spPr>
          <a:xfrm>
            <a:off x="838200" y="1760390"/>
            <a:ext cx="7722973" cy="93850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mtClean="0"/>
              <a:t>文字部分：</a:t>
            </a:r>
            <a:r>
              <a:rPr lang="en-US" altLang="zh-CN" dirty="0" smtClean="0"/>
              <a:t>xxxxxxxxxxxxxxxxxxxxxxxxxxxxxxxxxxxxxxxxxxxxxxxxxxxxxxxxxxxxxxxx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838200" y="3997971"/>
            <a:ext cx="7722973" cy="93850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文字部分：</a:t>
            </a:r>
            <a:r>
              <a:rPr lang="en-US" altLang="zh-CN" dirty="0" smtClean="0"/>
              <a:t>xxxxxxxxxxxxxxxxxxxxxxxxxxxxxxxxxxxxxxxxxxxxxxxxxxxxxxxxxxxxxxxx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93700"/>
            <a:ext cx="10515600" cy="132556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84215"/>
            <a:ext cx="10515600" cy="4351338"/>
          </a:xfrm>
        </p:spPr>
        <p:txBody>
          <a:bodyPr>
            <a:normAutofit/>
          </a:bodyPr>
          <a:lstStyle/>
          <a:p>
            <a:endParaRPr lang="en-US" altLang="zh-CN" sz="2000" dirty="0" smtClean="0"/>
          </a:p>
          <a:p>
            <a:endParaRPr lang="en-US" altLang="zh-CN" sz="2000" dirty="0"/>
          </a:p>
          <a:p>
            <a:r>
              <a:rPr lang="zh-CN" altLang="en-US" sz="2000" dirty="0"/>
              <a:t>境外航线数量</a:t>
            </a:r>
            <a:r>
              <a:rPr lang="en-US" sz="2000" dirty="0"/>
              <a:t>Top30 </a:t>
            </a:r>
            <a:r>
              <a:rPr lang="zh-CN" altLang="en-US" sz="2000" dirty="0"/>
              <a:t>机场的境内境外航线出港航班量</a:t>
            </a:r>
            <a:r>
              <a:rPr lang="zh-CN" altLang="en-US" sz="2000" dirty="0" smtClean="0"/>
              <a:t>分配</a:t>
            </a:r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5" name="Rectangle 4"/>
          <p:cNvSpPr/>
          <p:nvPr/>
        </p:nvSpPr>
        <p:spPr>
          <a:xfrm>
            <a:off x="838200" y="587227"/>
            <a:ext cx="8938846" cy="93850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/>
          <p:cNvSpPr txBox="1"/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dirty="0" smtClean="0"/>
              <a:t>Part4.</a:t>
            </a:r>
            <a:r>
              <a:rPr lang="zh-CN" altLang="en-US" sz="2800" dirty="0"/>
              <a:t>从机场航线看，谁是最具魅力的国际大都会？</a:t>
            </a:r>
            <a:r>
              <a:rPr lang="en-US" sz="2800" dirty="0"/>
              <a:t> </a:t>
            </a:r>
            <a:endParaRPr lang="en-US" sz="2800" dirty="0"/>
          </a:p>
          <a:p>
            <a:endParaRPr lang="en-US" sz="2800" dirty="0"/>
          </a:p>
        </p:txBody>
      </p:sp>
      <p:sp>
        <p:nvSpPr>
          <p:cNvPr id="7" name="Rectangle 6"/>
          <p:cNvSpPr/>
          <p:nvPr/>
        </p:nvSpPr>
        <p:spPr>
          <a:xfrm>
            <a:off x="838200" y="1760390"/>
            <a:ext cx="7722973" cy="93850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mtClean="0"/>
              <a:t>文字部分：</a:t>
            </a:r>
            <a:r>
              <a:rPr lang="en-US" altLang="zh-CN" dirty="0" smtClean="0"/>
              <a:t>xxxxxxxxxxxxxxxxxxxxxxxxxxxxxxxxxxxxxxxxxxxxxxxxxxxxxxxxxxxxxxxx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838199" y="5354232"/>
            <a:ext cx="7722973" cy="93850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文字部分：</a:t>
            </a:r>
            <a:r>
              <a:rPr lang="en-US" altLang="zh-CN" dirty="0" smtClean="0"/>
              <a:t>xxxxxxxxxxxxxxxxxxxxxxxxxxxxxxxxxxxxxxxxxxxxxxxxxxxxxxxxxxxxxxxx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90600" y="3085070"/>
            <a:ext cx="4028636" cy="226916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1790</Words>
  <Application>WPS 演示</Application>
  <PresentationFormat>Widescreen</PresentationFormat>
  <Paragraphs>120</Paragraphs>
  <Slides>10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21" baseType="lpstr">
      <vt:lpstr>Arial</vt:lpstr>
      <vt:lpstr>宋体</vt:lpstr>
      <vt:lpstr>Wingdings</vt:lpstr>
      <vt:lpstr>Arial</vt:lpstr>
      <vt:lpstr>等线 Light</vt:lpstr>
      <vt:lpstr>Calibri Light</vt:lpstr>
      <vt:lpstr>等线</vt:lpstr>
      <vt:lpstr>Calibri</vt:lpstr>
      <vt:lpstr>微软雅黑</vt:lpstr>
      <vt:lpstr>Arial Unicode MS</vt:lpstr>
      <vt:lpstr>Office Theme</vt:lpstr>
      <vt:lpstr>凌空经济（标题）</vt:lpstr>
      <vt:lpstr>Part1.开头文字进入正文，提到吞吐量</vt:lpstr>
      <vt:lpstr>PowerPoint 演示文稿</vt:lpstr>
      <vt:lpstr>航线中心度top10（按区域分批次出现） </vt:lpstr>
      <vt:lpstr>航线中心度top10（按区域分批次出现） </vt:lpstr>
      <vt:lpstr>航线中心度top10（按区域分批次出现） </vt:lpstr>
      <vt:lpstr>航线中心度top10（按区域分批次出现） 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凌空经济（标题）</dc:title>
  <dc:creator>Shuyao He</dc:creator>
  <cp:lastModifiedBy>何书瑶</cp:lastModifiedBy>
  <cp:revision>19</cp:revision>
  <dcterms:created xsi:type="dcterms:W3CDTF">2019-05-01T05:02:00Z</dcterms:created>
  <dcterms:modified xsi:type="dcterms:W3CDTF">2019-05-05T03:51:28Z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2052-11.1.0.8612</vt:lpwstr>
  </property>
</Properties>
</file>